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23"/>
  </p:notesMasterIdLst>
  <p:sldIdLst>
    <p:sldId id="256" r:id="rId2"/>
    <p:sldId id="277" r:id="rId3"/>
    <p:sldId id="284" r:id="rId4"/>
    <p:sldId id="283" r:id="rId5"/>
    <p:sldId id="258" r:id="rId6"/>
    <p:sldId id="285" r:id="rId7"/>
    <p:sldId id="270" r:id="rId8"/>
    <p:sldId id="289" r:id="rId9"/>
    <p:sldId id="259" r:id="rId10"/>
    <p:sldId id="269" r:id="rId11"/>
    <p:sldId id="268" r:id="rId12"/>
    <p:sldId id="279" r:id="rId13"/>
    <p:sldId id="278" r:id="rId14"/>
    <p:sldId id="267" r:id="rId15"/>
    <p:sldId id="280" r:id="rId16"/>
    <p:sldId id="281" r:id="rId17"/>
    <p:sldId id="287" r:id="rId18"/>
    <p:sldId id="288" r:id="rId19"/>
    <p:sldId id="286" r:id="rId20"/>
    <p:sldId id="266" r:id="rId21"/>
    <p:sldId id="282" r:id="rId2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670" autoAdjust="0"/>
    <p:restoredTop sz="94660"/>
  </p:normalViewPr>
  <p:slideViewPr>
    <p:cSldViewPr>
      <p:cViewPr varScale="1">
        <p:scale>
          <a:sx n="66" d="100"/>
          <a:sy n="66" d="100"/>
        </p:scale>
        <p:origin x="54" y="9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15FC8-5B00-4A4D-BBBD-B5FA3ACB4D95}" type="datetimeFigureOut">
              <a:rPr lang="th-TH" smtClean="0"/>
              <a:t>23/09/64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F80FD-BAA2-4613-AFCA-A5EB8283435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6005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9CFCBCB-233B-4F00-8F4F-E8AC73EC34FB}" type="datetime1">
              <a:rPr lang="th-TH" smtClean="0"/>
              <a:t>23/09/64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DDBE-0C8C-4BA8-8542-F110CFCDBAB9}" type="datetime1">
              <a:rPr lang="th-TH" smtClean="0"/>
              <a:t>23/09/64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FCC5-E9F3-4808-BB05-F12D816F6361}" type="datetime1">
              <a:rPr lang="th-TH" smtClean="0"/>
              <a:t>23/09/64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F8D3-D185-43A0-A29C-4ECF612BE0F0}" type="datetime1">
              <a:rPr lang="th-TH" smtClean="0"/>
              <a:t>23/09/64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CB11-608B-42F7-8C07-7F1DA18C4594}" type="datetime1">
              <a:rPr lang="th-TH" smtClean="0"/>
              <a:t>23/09/64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4A2E-A2D9-4B37-8084-39132D0DB64F}" type="datetime1">
              <a:rPr lang="th-TH" smtClean="0"/>
              <a:t>23/09/64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F6F4-D5FB-42A9-AA50-CC8786E57D2C}" type="datetime1">
              <a:rPr lang="th-TH" smtClean="0"/>
              <a:t>23/09/64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7EBB-E0E4-48D7-892A-D4704DC60847}" type="datetime1">
              <a:rPr lang="th-TH" smtClean="0"/>
              <a:t>23/09/64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5D3C-C3C9-4E45-9B47-B80D25255498}" type="datetime1">
              <a:rPr lang="th-TH" smtClean="0"/>
              <a:t>23/09/64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DAC2-CF1D-40E0-9077-0F2B72C6AD66}" type="datetime1">
              <a:rPr lang="th-TH" smtClean="0"/>
              <a:t>23/09/64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22523-873C-4A1D-8552-F6E673E41AC4}" type="datetime1">
              <a:rPr lang="th-TH" smtClean="0"/>
              <a:t>23/09/64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AFE4C81-209D-4159-8B7B-EB77F90E5EF2}" type="datetime1">
              <a:rPr lang="th-TH" smtClean="0"/>
              <a:t>23/09/64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	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บท</a:t>
            </a:r>
            <a:r>
              <a:rPr lang="th-TH" sz="5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ที่ ๗ </a:t>
            </a:r>
            <a:b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1" y="3695700"/>
            <a:ext cx="4396308" cy="2324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ภาวะผู้นำ</a:t>
            </a:r>
          </a:p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ในธุรกิจครอบครัว</a:t>
            </a:r>
          </a:p>
        </p:txBody>
      </p:sp>
    </p:spTree>
    <p:extLst>
      <p:ext uri="{BB962C8B-B14F-4D97-AF65-F5344CB8AC3E}">
        <p14:creationId xmlns:p14="http://schemas.microsoft.com/office/powerpoint/2010/main" val="2790622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761" y="463993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ทักษะที่สำคัญของผู้นำ</a:t>
            </a: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511" y="1828800"/>
            <a:ext cx="7716032" cy="4509370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ทักษะการเป็นผู้นำในแต่ละช่วงของธุรกิจครอบครัว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รุ่นที่ 1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ต้องมีความชำนาญและทักษะในงานสูง มีความชำนาญเฉพาะทาง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รุ่นที่ 2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ต้องมีทักษะด้านการจัดการองค์กรที่เป็นระบบ และทักษะในด้านการเงินการลงทุน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รุ่นที่  3 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ต้องมีทักษะด้านการบริหารคนและการพัฒนา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ทรัพยากรมนุษย์ในองค์กร</a:t>
            </a:r>
            <a:endParaRPr lang="th-TH" sz="32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882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920880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รูปแบบภาวะผู้นำในการดำเนินธุรกิจครอบครัว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992888" cy="4608512"/>
          </a:xfrm>
        </p:spPr>
        <p:txBody>
          <a:bodyPr>
            <a:normAutofit fontScale="85000" lnSpcReduction="10000"/>
          </a:bodyPr>
          <a:lstStyle/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ภาวะผู้นำในการดำเนินธุรกิจครอบครัวประกอบด้วย 3 แบบ</a:t>
            </a:r>
            <a:endParaRPr lang="en-US" sz="38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lvl="0" indent="0" algn="just">
              <a:buNone/>
            </a:pPr>
            <a:r>
              <a:rPr lang="th-TH" sz="3200" b="1" dirty="0">
                <a:solidFill>
                  <a:srgbClr val="FF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 ผู้นำแบบเผด็จการ (Autocratic Method)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th-TH" sz="38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เน้นการบังคับบัญชา และการออกคำสั่งเป็นลำดับ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th-TH" sz="3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ตัดสินใจด้วยตนเองเป็นส่วนใหญ่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th-TH" sz="3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ไม่มอบอำนาจหน้าที่ให้แก่ผู้ใต้บังคับบัญชา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th-TH" sz="3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ผู้นำมีลักษณะถือตัวเองเป็นหลัก มีอัตตาสูง เชื่อมั่นตนเอง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th-TH" sz="3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ไม่ค่อยให้เกียรติและไม่เชื่อฟังผู้อื่น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th-TH" sz="3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ผู้ใต้บังคับบัญชาไม่มีโอกาสแสดงความคิดเห็น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11</a:t>
            </a:fld>
            <a:endParaRPr lang="th-TH"/>
          </a:p>
        </p:txBody>
      </p:sp>
      <p:sp>
        <p:nvSpPr>
          <p:cNvPr id="6" name="Right Arrow 5"/>
          <p:cNvSpPr/>
          <p:nvPr/>
        </p:nvSpPr>
        <p:spPr>
          <a:xfrm>
            <a:off x="8244408" y="6093296"/>
            <a:ext cx="4320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882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920880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รูปแบบภาวะผู้นำในการดำเนินธุรกิจครอบครัว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632848" cy="439248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rgbClr val="FF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 ผู้นำแบบประชาธิปไตย (Democratic Method)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ให้ความสำคัญแก่ผู้ใต้บังคับบัญชามาก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การบริหารจะใช้วิธีการกระจายอำนาจ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การตัดสินใจหรือการดำเนินงาน จะใช้วิธีปรึกษาหารือผู้ร่วมงาน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ผู้นำส่งเสริมให้ทุกคนออกความคิดเห็น และมีส่วนร่วมในการพิจารณาตัดสินใจในปัญหาต่าง ๆ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ผู้นำที่ทำงานโดยอาศัยความร่วมมือกับผู้ใต้บังคับบัญชา การตัดสินใจอยู่บนฐานของการปรึกษาหารือกัน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12</a:t>
            </a:fld>
            <a:endParaRPr lang="th-TH"/>
          </a:p>
        </p:txBody>
      </p:sp>
      <p:sp>
        <p:nvSpPr>
          <p:cNvPr id="6" name="Right Arrow 5"/>
          <p:cNvSpPr/>
          <p:nvPr/>
        </p:nvSpPr>
        <p:spPr>
          <a:xfrm>
            <a:off x="8316416" y="616530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599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920880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รูปแบบภาวะผู้นำในการดำเนินธุรกิจครอบครัว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16832"/>
            <a:ext cx="7488948" cy="4176464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rgbClr val="FF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 ผู้นำแบบราชการ  (Bureaucratic Method )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ผู้นำเกี่ยวข้องกับระเบียบข้อบังคับที่ทุกคนต้องปฏิบัติโดยไม่มีข้อยกเว้น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ลำดับขั้น(</a:t>
            </a:r>
            <a:r>
              <a:rPr lang="en-US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hierarchy)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</a:t>
            </a: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ความรับผิดชอบ (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responsibility)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ความสมเหตุสมผล (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rationality)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การมุ่งสู่ผลสำเร็จ (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achievement orientation)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หลักระเบียบวินัย (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discipline)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599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99" y="614305"/>
            <a:ext cx="7873925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ลักษณะผู้นำที่ประสบความสำเร็จในธุรกิจครอบครัว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137" y="1988840"/>
            <a:ext cx="7873925" cy="3672408"/>
          </a:xfrm>
        </p:spPr>
        <p:txBody>
          <a:bodyPr/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คุณลักษณะของผู้นำที่จะทำให้ธุรกิจครอบครัวประสบความสำเร็จ ประกอบด้วย</a:t>
            </a: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200" b="1" dirty="0">
                <a:solidFill>
                  <a:srgbClr val="FF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รุ่นที่1 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- ให้ความสำคัญกับความยุติธรรมมากที่สุด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	- รองลงมาคือ ความซื่อสัตย์ ความเด็ดขาด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	- กล้าตัดสินใจ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	- มีภาวะการเป็นผู้นำ</a:t>
            </a:r>
            <a:endParaRPr lang="th-TH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14</a:t>
            </a:fld>
            <a:endParaRPr lang="th-TH"/>
          </a:p>
        </p:txBody>
      </p:sp>
      <p:sp>
        <p:nvSpPr>
          <p:cNvPr id="6" name="Right Arrow 5"/>
          <p:cNvSpPr/>
          <p:nvPr/>
        </p:nvSpPr>
        <p:spPr>
          <a:xfrm>
            <a:off x="8244408" y="6021288"/>
            <a:ext cx="4320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882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99" y="614305"/>
            <a:ext cx="7873925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ลักษณะผู้นำที่ประสบความสำเร็จในธุรกิจครอบครัว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562" y="2292262"/>
            <a:ext cx="7780878" cy="3368985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200" b="1" dirty="0">
                <a:solidFill>
                  <a:srgbClr val="FF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รุ่นที่ 2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- ให้ความสำคัญกับความเด็ดขาด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	-  กล้าตัดสินใจ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	- รับฟังความคิดเห็นของผู้อื่น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	- การศึกษาหาความรู้ หาการบริหารจัดการ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	   ใหม่ๆอยู่เสมอ</a:t>
            </a:r>
            <a:endParaRPr lang="th-TH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15</a:t>
            </a:fld>
            <a:endParaRPr lang="th-TH"/>
          </a:p>
        </p:txBody>
      </p:sp>
      <p:sp>
        <p:nvSpPr>
          <p:cNvPr id="6" name="Right Arrow 5"/>
          <p:cNvSpPr/>
          <p:nvPr/>
        </p:nvSpPr>
        <p:spPr>
          <a:xfrm>
            <a:off x="8244408" y="6046287"/>
            <a:ext cx="43204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63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99" y="614305"/>
            <a:ext cx="7945933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ลักษณะผู้นำที่ประสบความสำเร็จในธุรกิจครอบครัว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204581"/>
            <a:ext cx="7272808" cy="3672692"/>
          </a:xfrm>
        </p:spPr>
        <p:txBody>
          <a:bodyPr/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</a:rPr>
              <a:t>	</a:t>
            </a:r>
            <a:r>
              <a:rPr lang="th-TH" sz="32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รุ่นที่ 3 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 ให้ความสำคัญกับภาวะการเป็นผู้นำมากที่สุด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- รองลงมาคือ ความเด็ดขาด กล้าตัดสินใจ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- รับฟังความคิดเห็นของผู้อื่น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- ความซื่อสัตย์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63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92C30-3564-4331-A834-5D465F47B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589616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การสร้างภาวะผู้นำ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4EFB1-E8EE-4BE3-B2FE-7E74E072C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32616"/>
            <a:ext cx="8064896" cy="411954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1. มีมาตรฐานทางคุณธรรมสูง</a:t>
            </a:r>
          </a:p>
          <a:p>
            <a:pPr marL="6858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2. แสดงบารมี ใช้บารมี (ไม่ใช่อำนาจสั่งการ) ในการควบคุมพนักงาน</a:t>
            </a:r>
          </a:p>
          <a:p>
            <a:pPr marL="6858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3. ใช้อิทธิพลที่มีอยู่ในตัวเองเป็นตัวสร้างแรงบันดาลใจ (ไม่ใช่สั่งการ)</a:t>
            </a:r>
          </a:p>
          <a:p>
            <a:pPr marL="6858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4. ไม่ปล่อยให้ระเบียบวิธีและกระบวนการทำงานมาเป็น ตัวผูกมัด</a:t>
            </a:r>
          </a:p>
          <a:p>
            <a:pPr marL="6858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5. ต้องรู้จักปรับปรุงและพัฒนาตัวเองอยู่เสมอ</a:t>
            </a:r>
          </a:p>
          <a:p>
            <a:pPr marL="6858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6. อย่าลุแก่อำนาจ ใช้อำนาจในทางที่ผิด</a:t>
            </a:r>
          </a:p>
          <a:p>
            <a:pPr marL="6858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7. มีเป้าหมายชัดเจน</a:t>
            </a:r>
          </a:p>
          <a:p>
            <a:pPr marL="6858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8. ให้เกรียติ กับเพื่อนร่วมงานลูกน้อง ไม่ปล่อยให้รู้สึกว่าด้อยค่าหรือไร่ค่า</a:t>
            </a:r>
          </a:p>
          <a:p>
            <a:pPr marL="6858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C73D34-0A31-41C3-BECA-D29125574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BDB6AC-1F29-4D90-9728-4600C7010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8604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92C30-3564-4331-A834-5D465F47B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589616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การสร้างภาวะผู้นำ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4EFB1-E8EE-4BE3-B2FE-7E74E072C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32616"/>
            <a:ext cx="8064896" cy="411954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9. ลงมือทำ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10. เข้าใจความยากลำบากของการเป็นผู้นำ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11. สำรวจที่ทำงานอย่างสม่ำเสมอ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12. ทำงานหนัก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13. เลือกลูกน้องที่เก่งมีความสามารถ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C73D34-0A31-41C3-BECA-D29125574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BDB6AC-1F29-4D90-9728-4600C7010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0429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D99CD-1DE2-4A6B-9A17-124D5BDDB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558" y="809995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ประโยชน์ของภาวะผู้นำ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6558A-037A-4907-9C65-DC1F14EA2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164" y="2227077"/>
            <a:ext cx="7877672" cy="283320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1. องค์กรมีความน่าเชื่อถือมากขึ้นใน สายตาของทุกคน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2. สร้างแรงบันดาลใจและแรงกระตุ้นให้แก่ ผู้ใต้บังคับบัญชา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3. องค์กรเกิดความน่าเชื่อถือทั้งภายในและภายนอก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4. สร้างบรรยากาศแห่งความกระตือรือร้น ภายในองค์กร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5. ผู้นำสามารถเจรจาต่อรองเพื่อให้เกิด ผลประโยชน์แก่ทุกฝ่าย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6A5387-7B52-40D1-A09A-ABD61D584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D1D492-34A4-498E-A471-B8156E5D7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2025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17" y="614305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192" y="2420888"/>
            <a:ext cx="7678455" cy="2016224"/>
          </a:xfrm>
        </p:spPr>
        <p:txBody>
          <a:bodyPr>
            <a:noAutofit/>
          </a:bodyPr>
          <a:lstStyle/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ภาวะผู้นำ หมายถึง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ความคิดริเริ่มและธำรงไว้ซึ่งโครงสร้างของความคาดหวังและความสัมพันธ์ระหว่างกันของสมาชิกของกลุ่ม </a:t>
            </a:r>
            <a:r>
              <a:rPr lang="th-TH" sz="32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32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Stogdill,1974 : 411)</a:t>
            </a: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273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80928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th-TH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จบการบรรยาย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8824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เอกสารอ้างอิง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เอกชัย อภิศักดิ์กุล. การบริหารธุรกิจครอบครัวศาสตร์และศิลป์ของความยั่งยืน.2561.กรุงเทพมหานคร.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บริษัททริปเปิ้ล เอ็ดดูเคชั่น  จำกัด.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กลุ่มเซ็นทรัล [ออนไลน์].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 / / th.wikipedia.org.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จีรเดช อู่สวัสดิ์.     มปป.     เอกสารสรุปประเด็นการบรรยาย หัวข้อ การบริหารธุรกิจครอบครัว (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Family          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Business Management). 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กรุงเทพมหานคร : มหาวิทยาลัยหอการค้าไทยและสถาบันวิทยาการการค้า.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ฐิติเมธ โภคชัย.     2544.    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Owner-Managed Old Business  [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ออนไลน์]. 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http://www.goto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Manager.com/news/derails.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19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aspx?id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=1590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ตลาดหลักทรัพย์แห่งประเทศไทย.  2550.  รายงานการกำกับดูแลกิจการที่ดีสิงหาคม 2550. กรุงเทพมหานคร 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ฝ่ายกำกับตลาด ตลาดหลักทรัพย์แห่งประเทศไทย.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Apisakkul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</a:t>
            </a: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Akachai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. 2016. “Corporate Governance and Financial Performance of Family Business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Listed in The Security Exchange of Thailand.”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UTCC International Journal of Business and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	Economics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8, 2: 131 146.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Astrachan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J. H., and McMillan, K. S. 2003. “Conflict and Communication in the Family Business.”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Marietta, GA: Family Enterprise Publishers.</a:t>
            </a:r>
          </a:p>
          <a:p>
            <a:pPr marL="6858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Ciuffo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A., F. 2007.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Family Business Research Journal.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USA: Trafford Publishing. European Family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  	Businesses 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(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EFB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)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and KPMG. 2015.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European Family Business </a:t>
            </a:r>
            <a:r>
              <a:rPr lang="en-US" sz="1900" b="1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Barometer:Determinee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to  </a:t>
            </a:r>
            <a:endParaRPr lang="en-US" sz="1900" dirty="0">
              <a:latin typeface="AngsanaUPC" panose="02020603050405020304" pitchFamily="18" charset="-34"/>
              <a:ea typeface="Calibri"/>
              <a:cs typeface="AngsanaUPC" panose="02020603050405020304" pitchFamily="18" charset="-34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	 Succeed.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4</a:t>
            </a:r>
            <a:r>
              <a:rPr lang="en-US" sz="1900" baseline="300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th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ed. KPMG International Cooperative.</a:t>
            </a: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027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192" y="1311806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192" y="2564904"/>
            <a:ext cx="7678455" cy="1872208"/>
          </a:xfrm>
        </p:spPr>
        <p:txBody>
          <a:bodyPr>
            <a:noAutofit/>
          </a:bodyPr>
          <a:lstStyle/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ภาวะผู้นำ หมายถึง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ความสามารถที่จะชี้แนะ สั่งการ หรืออำนวยการ หรือมีอิทธิพลต่อพฤติกรรมของผู้อื่นเพื่อให้มุ่งไปสู่จุดหมายที่กำหนดไว้ </a:t>
            </a:r>
            <a:r>
              <a:rPr lang="th-TH" sz="32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32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McFarland, 1979 : 303) </a:t>
            </a: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38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868" y="980728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652" y="2708920"/>
            <a:ext cx="7992888" cy="1913284"/>
          </a:xfrm>
        </p:spPr>
        <p:txBody>
          <a:bodyPr>
            <a:noAutofit/>
          </a:bodyPr>
          <a:lstStyle/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ภาวะผู้นำ หมายถึง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ศิลปะในการชี้แนะลูกน้อง หรือผู้ร่วมงานให้ปฏิบัติหน้าที่ด้วยความกระตือรือร้น และเต็มใจ </a:t>
            </a:r>
            <a:r>
              <a:rPr lang="th-TH" sz="32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32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Schwartz, 1980 : 491) </a:t>
            </a: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069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17" y="614305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619" y="2420887"/>
            <a:ext cx="8054235" cy="1800201"/>
          </a:xfrm>
        </p:spPr>
        <p:txBody>
          <a:bodyPr>
            <a:noAutofit/>
          </a:bodyPr>
          <a:lstStyle/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ภาวะผู้นำ หมายถึง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กระบวนการที่บุคคลใช้อิทธิพลต่อกลุ่ม เพื่อให้บรรลุความต้องการของกลุ่ม หรือจุดมุ่งหมายขององค์การ </a:t>
            </a:r>
            <a:r>
              <a:rPr lang="th-TH" sz="32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32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Mitchell and Larson, Jr., 1987 : 435) </a:t>
            </a:r>
            <a:endParaRPr lang="en-US" sz="26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lvl="0" indent="0">
              <a:buNone/>
            </a:pP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548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79430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78" y="2708920"/>
            <a:ext cx="8054235" cy="1296145"/>
          </a:xfrm>
        </p:spPr>
        <p:txBody>
          <a:bodyPr>
            <a:noAutofit/>
          </a:bodyPr>
          <a:lstStyle/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ภาวะผู้นำ(</a:t>
            </a:r>
            <a:r>
              <a:rPr lang="en-US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Leadership) </a:t>
            </a: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หรือความเป็นผู้นำ หมายถึง 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ความสามารถในการนำ </a:t>
            </a:r>
            <a:r>
              <a:rPr lang="th-TH" sz="32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32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The American Heritage Dictionary,1985 : 719)</a:t>
            </a:r>
          </a:p>
          <a:p>
            <a:pPr marL="68580" lvl="0" indent="0">
              <a:buNone/>
            </a:pP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482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140985" cy="1143000"/>
          </a:xfrm>
        </p:spPr>
        <p:txBody>
          <a:bodyPr>
            <a:no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ภาวะผู้นำครอบครัว (Family Leadership) </a:t>
            </a: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636912"/>
            <a:ext cx="7488832" cy="2736304"/>
          </a:xfrm>
        </p:spPr>
        <p:txBody>
          <a:bodyPr>
            <a:normAutofit/>
          </a:bodyPr>
          <a:lstStyle/>
          <a:p>
            <a:pPr marL="365760" lvl="1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หมายถึง ศิลปะในการทำให้คนเชื่อและปฏิบัติตามวิสัยทัศน์ในบริบทของครอบครัว ธุรกิจ และความเป็นเจ้าของ ผู้นำในธุรกิจครอบครัวแตกต่างจากผู้นำในธุรกิจอื่น ตรงที่ไม่ได้จำกัดอยู่ในระบบธุรกิจเพียงอย่างเดียว แต่ยังเป็นทั้งผู้บริหารครอบครัวและเจ้าของธุรกิจ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365760" lvl="1" indent="0" algn="just">
              <a:buNone/>
            </a:pP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882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5381F-9E8F-43E2-8EDF-6A72D1820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53871"/>
            <a:ext cx="7024744" cy="1143000"/>
          </a:xfrm>
        </p:spPr>
        <p:txBody>
          <a:bodyPr/>
          <a:lstStyle/>
          <a:p>
            <a:r>
              <a:rPr lang="th-TH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ngsana New" panose="02020603050405020304" pitchFamily="18" charset="-34"/>
              </a:rPr>
              <a:t>องค์ประกอบของภาวะผู้นำ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E8DBA-093C-4377-BBF6-114342BB8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916832"/>
            <a:ext cx="7632848" cy="3915797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th-TH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ภาวะผู้นำนั้นมีปัจจัยที่เป็นองค์ประกอบหลัก 4  ปัจจัย  อันได้แก่</a:t>
            </a:r>
          </a:p>
          <a:p>
            <a:pPr indent="0" algn="just">
              <a:buNone/>
            </a:pPr>
            <a:r>
              <a:rPr lang="th-TH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1. ผู้นำ (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Leader): </a:t>
            </a:r>
            <a:r>
              <a:rPr lang="th-TH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ตัวบุคคลที่นำกลุ่ม มีบุคลิกอุปนิสัยในการเป็นผู้นำเพื่อให้ผู้ตามเกิดความไว้วางใจ</a:t>
            </a:r>
          </a:p>
          <a:p>
            <a:pPr indent="0" algn="just">
              <a:buNone/>
            </a:pPr>
            <a:r>
              <a:rPr lang="th-TH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2. ผู้ตาม (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Followers): </a:t>
            </a:r>
            <a:r>
              <a:rPr lang="th-TH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บุคคลหรือกลุ่มบุคคลที่รับอิทธิพลจากผู้นำ</a:t>
            </a:r>
          </a:p>
          <a:p>
            <a:pPr indent="0" algn="just">
              <a:buNone/>
            </a:pPr>
            <a:r>
              <a:rPr lang="th-TH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3.การสื่อความหมาย: หมายถึง การสื่อความหมายสองทางไม่เพียงแต่การใช้คำพูด ยังรวมถึง</a:t>
            </a:r>
            <a:r>
              <a:rPr lang="th-TH" sz="2800" b="0" i="0" dirty="0" err="1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ให้ดูเป็นตัวอย่าง</a:t>
            </a:r>
          </a:p>
          <a:p>
            <a:pPr indent="0" algn="just">
              <a:buNone/>
            </a:pPr>
            <a:r>
              <a:rPr lang="th-TH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4.สถานการณ์  (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Situation):</a:t>
            </a:r>
            <a:r>
              <a:rPr lang="th-TH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เหตุการณ์และสภาพแวดล้อมที่เกิดขึ้นในสถานการณ์ที่แตกต่างกัน</a:t>
            </a:r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6EA1E5-84F1-45BC-89E7-F276AF1BD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7F1C6-0AF5-4A1B-9673-971D52864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1490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บทบาทของผู้นำในธุรกิจครอบครัว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23652"/>
            <a:ext cx="7776864" cy="3985668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ผู้นำในธุรกิจครอบครัวมีบทบาทของการเป็นผู้นำในธุรกิจครอบครัวมากมาย เช่น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1.การเป็นผู้นำที่เป็นผู้รับใช้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2. การเป็นผู้นำที่ต้องมีการประนีประนอม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3. การเป็นผู้นำที่อ่อนน้อมถ่อมตน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4. การเป็นผู้นำในการใช้อำนาจโดยตั้งอยู่บนหลักการที่ถูกต้อง 	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5. การเป็นผู้นำที่ต้องให้บริการ การเกื้อกูล และเอาใจใส่ต่อผู้อื่น</a:t>
            </a: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882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465</TotalTime>
  <Words>1490</Words>
  <Application>Microsoft Office PowerPoint</Application>
  <PresentationFormat>On-screen Show (4:3)</PresentationFormat>
  <Paragraphs>161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Angsana New</vt:lpstr>
      <vt:lpstr>AngsanaUPC</vt:lpstr>
      <vt:lpstr>arial</vt:lpstr>
      <vt:lpstr>Calibri</vt:lpstr>
      <vt:lpstr>Century Gothic</vt:lpstr>
      <vt:lpstr>Wingdings</vt:lpstr>
      <vt:lpstr>Wingdings 2</vt:lpstr>
      <vt:lpstr>Austin</vt:lpstr>
      <vt:lpstr> บทที่ ๗  </vt:lpstr>
      <vt:lpstr>ความหมาย</vt:lpstr>
      <vt:lpstr>ความหมาย</vt:lpstr>
      <vt:lpstr>ความหมาย</vt:lpstr>
      <vt:lpstr>ความหมาย</vt:lpstr>
      <vt:lpstr>ความหมาย</vt:lpstr>
      <vt:lpstr>ภาวะผู้นำครอบครัว (Family Leadership) </vt:lpstr>
      <vt:lpstr>องค์ประกอบของภาวะผู้นำ</vt:lpstr>
      <vt:lpstr>บทบาทของผู้นำในธุรกิจครอบครัว </vt:lpstr>
      <vt:lpstr>ทักษะที่สำคัญของผู้นำ</vt:lpstr>
      <vt:lpstr>รูปแบบภาวะผู้นำในการดำเนินธุรกิจครอบครัว</vt:lpstr>
      <vt:lpstr>รูปแบบภาวะผู้นำในการดำเนินธุรกิจครอบครัว</vt:lpstr>
      <vt:lpstr>รูปแบบภาวะผู้นำในการดำเนินธุรกิจครอบครัว</vt:lpstr>
      <vt:lpstr>ลักษณะผู้นำที่ประสบความสำเร็จในธุรกิจครอบครัว</vt:lpstr>
      <vt:lpstr>ลักษณะผู้นำที่ประสบความสำเร็จในธุรกิจครอบครัว</vt:lpstr>
      <vt:lpstr>ลักษณะผู้นำที่ประสบความสำเร็จในธุรกิจครอบครัว</vt:lpstr>
      <vt:lpstr>การสร้างภาวะผู้นำ</vt:lpstr>
      <vt:lpstr>การสร้างภาวะผู้นำ</vt:lpstr>
      <vt:lpstr>ประโยชน์ของภาวะผู้นำ</vt:lpstr>
      <vt:lpstr>จบการบรรยาย</vt:lpstr>
      <vt:lpstr>เอกสารอ้างอิง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๑</dc:title>
  <dc:creator>FMSXX</dc:creator>
  <cp:lastModifiedBy>lenovo</cp:lastModifiedBy>
  <cp:revision>26</cp:revision>
  <dcterms:created xsi:type="dcterms:W3CDTF">2018-12-26T08:12:22Z</dcterms:created>
  <dcterms:modified xsi:type="dcterms:W3CDTF">2021-09-23T02:38:19Z</dcterms:modified>
</cp:coreProperties>
</file>